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Prata" panose="020B0604020202020204" charset="0"/>
      <p:regular r:id="rId12"/>
    </p:embeddedFont>
    <p:embeddedFont>
      <p:font typeface="Raleway"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602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1383632" y="3343275"/>
            <a:ext cx="12585030" cy="1543050"/>
          </a:xfrm>
          <a:prstGeom prst="rect">
            <a:avLst/>
          </a:prstGeom>
          <a:noFill/>
          <a:ln/>
        </p:spPr>
        <p:txBody>
          <a:bodyPr wrap="square" lIns="0" tIns="0" rIns="0" bIns="0" rtlCol="0" anchor="t"/>
          <a:lstStyle/>
          <a:p>
            <a:pPr marL="0" indent="0" algn="l">
              <a:lnSpc>
                <a:spcPts val="6050"/>
              </a:lnSpc>
              <a:buNone/>
            </a:pPr>
            <a:r>
              <a:rPr lang="en-US" sz="4850" dirty="0">
                <a:solidFill>
                  <a:srgbClr val="F2E782"/>
                </a:solidFill>
                <a:latin typeface="Prata" pitchFamily="34" charset="0"/>
                <a:ea typeface="Prata" pitchFamily="34" charset="-122"/>
                <a:cs typeface="Prata" pitchFamily="34" charset="-120"/>
              </a:rPr>
              <a:t>                  Vinayak Pujare                                                   Linux &amp; AWS Operations Engineer</a:t>
            </a:r>
            <a:endParaRPr lang="en-US" sz="4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8891"/>
          </a:xfrm>
          <a:prstGeom prst="rect">
            <a:avLst/>
          </a:prstGeom>
        </p:spPr>
      </p:pic>
      <p:sp>
        <p:nvSpPr>
          <p:cNvPr id="3" name="Text 0"/>
          <p:cNvSpPr/>
          <p:nvPr/>
        </p:nvSpPr>
        <p:spPr>
          <a:xfrm>
            <a:off x="716399" y="3274814"/>
            <a:ext cx="8396049" cy="639604"/>
          </a:xfrm>
          <a:prstGeom prst="rect">
            <a:avLst/>
          </a:prstGeom>
          <a:noFill/>
          <a:ln/>
        </p:spPr>
        <p:txBody>
          <a:bodyPr wrap="none" lIns="0" tIns="0" rIns="0" bIns="0" rtlCol="0" anchor="t"/>
          <a:lstStyle/>
          <a:p>
            <a:pPr marL="0" indent="0" algn="l">
              <a:lnSpc>
                <a:spcPts val="5000"/>
              </a:lnSpc>
              <a:buNone/>
            </a:pPr>
            <a:r>
              <a:rPr lang="en-US" sz="4000" dirty="0">
                <a:solidFill>
                  <a:srgbClr val="F2E782"/>
                </a:solidFill>
                <a:latin typeface="Prata" pitchFamily="34" charset="0"/>
                <a:ea typeface="Prata" pitchFamily="34" charset="-122"/>
                <a:cs typeface="Prata" pitchFamily="34" charset="-120"/>
              </a:rPr>
              <a:t>Current Responsibilities Overview</a:t>
            </a:r>
            <a:endParaRPr lang="en-US" sz="4000" dirty="0"/>
          </a:p>
        </p:txBody>
      </p:sp>
      <p:sp>
        <p:nvSpPr>
          <p:cNvPr id="4" name="Shape 1"/>
          <p:cNvSpPr/>
          <p:nvPr/>
        </p:nvSpPr>
        <p:spPr>
          <a:xfrm>
            <a:off x="716399" y="4451747"/>
            <a:ext cx="460534" cy="460534"/>
          </a:xfrm>
          <a:prstGeom prst="roundRect">
            <a:avLst>
              <a:gd name="adj" fmla="val 6668"/>
            </a:avLst>
          </a:prstGeom>
          <a:solidFill>
            <a:srgbClr val="3A3B3C"/>
          </a:solidFill>
          <a:ln/>
        </p:spPr>
      </p:sp>
      <p:sp>
        <p:nvSpPr>
          <p:cNvPr id="5" name="Text 2"/>
          <p:cNvSpPr/>
          <p:nvPr/>
        </p:nvSpPr>
        <p:spPr>
          <a:xfrm>
            <a:off x="1381601" y="4451747"/>
            <a:ext cx="3302556" cy="319802"/>
          </a:xfrm>
          <a:prstGeom prst="rect">
            <a:avLst/>
          </a:prstGeom>
          <a:noFill/>
          <a:ln/>
        </p:spPr>
        <p:txBody>
          <a:bodyPr wrap="none" lIns="0" tIns="0" rIns="0" bIns="0" rtlCol="0" anchor="t"/>
          <a:lstStyle/>
          <a:p>
            <a:pPr marL="0" indent="0" algn="l">
              <a:lnSpc>
                <a:spcPts val="2500"/>
              </a:lnSpc>
              <a:buNone/>
            </a:pPr>
            <a:r>
              <a:rPr lang="en-US" sz="2000" dirty="0">
                <a:solidFill>
                  <a:srgbClr val="FFC000"/>
                </a:solidFill>
                <a:latin typeface="Prata" pitchFamily="34" charset="0"/>
                <a:ea typeface="Prata" pitchFamily="34" charset="-122"/>
                <a:cs typeface="Prata" pitchFamily="34" charset="-120"/>
              </a:rPr>
              <a:t>Linux &amp; AWS deployments</a:t>
            </a:r>
            <a:endParaRPr lang="en-US" sz="2000" dirty="0">
              <a:solidFill>
                <a:srgbClr val="FFC000"/>
              </a:solidFill>
            </a:endParaRPr>
          </a:p>
        </p:txBody>
      </p:sp>
      <p:sp>
        <p:nvSpPr>
          <p:cNvPr id="6" name="Text 3"/>
          <p:cNvSpPr/>
          <p:nvPr/>
        </p:nvSpPr>
        <p:spPr>
          <a:xfrm>
            <a:off x="1381601" y="4894302"/>
            <a:ext cx="3597593" cy="2619375"/>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Installation, configuration, and maintenance of Linux-based systems and AWS cloud infrastructure. This includes setting up new environments, configuring security settings, and ensuring optimal performance of deployed applications.</a:t>
            </a:r>
            <a:endParaRPr lang="en-US" sz="1600" dirty="0"/>
          </a:p>
        </p:txBody>
      </p:sp>
      <p:sp>
        <p:nvSpPr>
          <p:cNvPr id="7" name="Shape 4"/>
          <p:cNvSpPr/>
          <p:nvPr/>
        </p:nvSpPr>
        <p:spPr>
          <a:xfrm>
            <a:off x="5183862" y="4451747"/>
            <a:ext cx="460534" cy="460534"/>
          </a:xfrm>
          <a:prstGeom prst="roundRect">
            <a:avLst>
              <a:gd name="adj" fmla="val 6668"/>
            </a:avLst>
          </a:prstGeom>
          <a:solidFill>
            <a:srgbClr val="3A3B3C"/>
          </a:solidFill>
          <a:ln/>
        </p:spPr>
      </p:sp>
      <p:sp>
        <p:nvSpPr>
          <p:cNvPr id="8" name="Text 5"/>
          <p:cNvSpPr/>
          <p:nvPr/>
        </p:nvSpPr>
        <p:spPr>
          <a:xfrm>
            <a:off x="5849064" y="4451747"/>
            <a:ext cx="2894409" cy="319802"/>
          </a:xfrm>
          <a:prstGeom prst="rect">
            <a:avLst/>
          </a:prstGeom>
          <a:noFill/>
          <a:ln/>
        </p:spPr>
        <p:txBody>
          <a:bodyPr wrap="none" lIns="0" tIns="0" rIns="0" bIns="0" rtlCol="0" anchor="t"/>
          <a:lstStyle/>
          <a:p>
            <a:pPr marL="0" indent="0" algn="l">
              <a:lnSpc>
                <a:spcPts val="2500"/>
              </a:lnSpc>
              <a:buNone/>
            </a:pPr>
            <a:r>
              <a:rPr lang="en-US" sz="2000" dirty="0">
                <a:solidFill>
                  <a:srgbClr val="FFC000"/>
                </a:solidFill>
                <a:latin typeface="Prata" pitchFamily="34" charset="0"/>
                <a:ea typeface="Prata" pitchFamily="34" charset="-122"/>
                <a:cs typeface="Prata" pitchFamily="34" charset="-120"/>
              </a:rPr>
              <a:t>System troubleshooting</a:t>
            </a:r>
            <a:endParaRPr lang="en-US" sz="2000" dirty="0">
              <a:solidFill>
                <a:srgbClr val="FFC000"/>
              </a:solidFill>
            </a:endParaRPr>
          </a:p>
        </p:txBody>
      </p:sp>
      <p:sp>
        <p:nvSpPr>
          <p:cNvPr id="9" name="Text 6"/>
          <p:cNvSpPr/>
          <p:nvPr/>
        </p:nvSpPr>
        <p:spPr>
          <a:xfrm>
            <a:off x="5849064" y="4894302"/>
            <a:ext cx="3597593" cy="2619375"/>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Efficiently diagnosing and resolving infrastructure issues across various environments, including identifying root causes, implementing fixes, and documenting solutions for future reference. This also involves collaborating with other teams to ensure minimal downtime.</a:t>
            </a:r>
            <a:endParaRPr lang="en-US" sz="1600" dirty="0"/>
          </a:p>
        </p:txBody>
      </p:sp>
      <p:sp>
        <p:nvSpPr>
          <p:cNvPr id="10" name="Shape 7"/>
          <p:cNvSpPr/>
          <p:nvPr/>
        </p:nvSpPr>
        <p:spPr>
          <a:xfrm>
            <a:off x="9651325" y="4451747"/>
            <a:ext cx="460534" cy="460534"/>
          </a:xfrm>
          <a:prstGeom prst="roundRect">
            <a:avLst>
              <a:gd name="adj" fmla="val 6668"/>
            </a:avLst>
          </a:prstGeom>
          <a:solidFill>
            <a:srgbClr val="3A3B3C"/>
          </a:solidFill>
          <a:ln/>
        </p:spPr>
      </p:sp>
      <p:sp>
        <p:nvSpPr>
          <p:cNvPr id="11" name="Text 8"/>
          <p:cNvSpPr/>
          <p:nvPr/>
        </p:nvSpPr>
        <p:spPr>
          <a:xfrm>
            <a:off x="10316528" y="4451747"/>
            <a:ext cx="2558891" cy="319802"/>
          </a:xfrm>
          <a:prstGeom prst="rect">
            <a:avLst/>
          </a:prstGeom>
          <a:noFill/>
          <a:ln/>
        </p:spPr>
        <p:txBody>
          <a:bodyPr wrap="none" lIns="0" tIns="0" rIns="0" bIns="0" rtlCol="0" anchor="t"/>
          <a:lstStyle/>
          <a:p>
            <a:pPr marL="0" indent="0" algn="l">
              <a:lnSpc>
                <a:spcPts val="2500"/>
              </a:lnSpc>
              <a:buNone/>
            </a:pPr>
            <a:r>
              <a:rPr lang="en-US" sz="2000" dirty="0">
                <a:solidFill>
                  <a:srgbClr val="FFC000"/>
                </a:solidFill>
                <a:latin typeface="Prata" pitchFamily="34" charset="0"/>
                <a:ea typeface="Prata" pitchFamily="34" charset="-122"/>
                <a:cs typeface="Prata" pitchFamily="34" charset="-120"/>
              </a:rPr>
              <a:t>Patching activities</a:t>
            </a:r>
            <a:endParaRPr lang="en-US" sz="2000" dirty="0">
              <a:solidFill>
                <a:srgbClr val="FFC000"/>
              </a:solidFill>
            </a:endParaRPr>
          </a:p>
        </p:txBody>
      </p:sp>
      <p:sp>
        <p:nvSpPr>
          <p:cNvPr id="12" name="Text 9"/>
          <p:cNvSpPr/>
          <p:nvPr/>
        </p:nvSpPr>
        <p:spPr>
          <a:xfrm>
            <a:off x="10316528" y="4894302"/>
            <a:ext cx="3597593" cy="1637109"/>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This includes scheduling patching windows, testing updates in staging environments, and monitoring systems post-patching to ensure stability and security compliance. </a:t>
            </a:r>
            <a:endParaRPr lang="en-US" sz="1600" dirty="0"/>
          </a:p>
        </p:txBody>
      </p:sp>
      <p:sp>
        <p:nvSpPr>
          <p:cNvPr id="13" name="Text 10"/>
          <p:cNvSpPr/>
          <p:nvPr/>
        </p:nvSpPr>
        <p:spPr>
          <a:xfrm>
            <a:off x="10316528" y="6654165"/>
            <a:ext cx="3597593" cy="65484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Patched 50+ EC2 instances with the latest security updates and bug fixes. </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526632" y="1732547"/>
            <a:ext cx="7279105" cy="998621"/>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OS Migration Project Highlights</a:t>
            </a:r>
            <a:endParaRPr lang="en-US" sz="4450" dirty="0"/>
          </a:p>
        </p:txBody>
      </p:sp>
      <p:sp>
        <p:nvSpPr>
          <p:cNvPr id="3" name="Text 1"/>
          <p:cNvSpPr/>
          <p:nvPr/>
        </p:nvSpPr>
        <p:spPr>
          <a:xfrm>
            <a:off x="793790" y="3611642"/>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FFC000"/>
                </a:solidFill>
                <a:latin typeface="Prata" pitchFamily="34" charset="0"/>
                <a:ea typeface="Prata" pitchFamily="34" charset="-122"/>
                <a:cs typeface="Prata" pitchFamily="34" charset="-120"/>
              </a:rPr>
              <a:t>Migration Scope</a:t>
            </a:r>
            <a:endParaRPr lang="en-US" sz="3200" dirty="0">
              <a:solidFill>
                <a:srgbClr val="FFC000"/>
              </a:solidFill>
            </a:endParaRPr>
          </a:p>
        </p:txBody>
      </p:sp>
      <p:sp>
        <p:nvSpPr>
          <p:cNvPr id="4" name="Text 2"/>
          <p:cNvSpPr/>
          <p:nvPr/>
        </p:nvSpPr>
        <p:spPr>
          <a:xfrm>
            <a:off x="793790" y="419278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CFCBBF"/>
                </a:solidFill>
                <a:latin typeface="Raleway" pitchFamily="34" charset="0"/>
                <a:ea typeface="Raleway" pitchFamily="34" charset="-122"/>
                <a:cs typeface="Raleway" pitchFamily="34" charset="-120"/>
              </a:rPr>
              <a:t>Amazon Linux 2 to Amazon Linux 2023</a:t>
            </a:r>
            <a:endParaRPr lang="en-US" sz="2400" dirty="0"/>
          </a:p>
        </p:txBody>
      </p:sp>
      <p:sp>
        <p:nvSpPr>
          <p:cNvPr id="5" name="Text 3"/>
          <p:cNvSpPr/>
          <p:nvPr/>
        </p:nvSpPr>
        <p:spPr>
          <a:xfrm>
            <a:off x="793790" y="463498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CFCBBF"/>
                </a:solidFill>
                <a:latin typeface="Raleway" pitchFamily="34" charset="0"/>
                <a:ea typeface="Raleway" pitchFamily="34" charset="-122"/>
                <a:cs typeface="Raleway" pitchFamily="34" charset="-120"/>
              </a:rPr>
              <a:t>90+ EC2 instances migrated</a:t>
            </a:r>
            <a:endParaRPr lang="en-US" sz="2400" dirty="0"/>
          </a:p>
        </p:txBody>
      </p:sp>
      <p:sp>
        <p:nvSpPr>
          <p:cNvPr id="6" name="Text 4"/>
          <p:cNvSpPr/>
          <p:nvPr/>
        </p:nvSpPr>
        <p:spPr>
          <a:xfrm>
            <a:off x="793790" y="50771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CFCBBF"/>
                </a:solidFill>
                <a:latin typeface="Raleway" pitchFamily="34" charset="0"/>
                <a:ea typeface="Raleway" pitchFamily="34" charset="-122"/>
                <a:cs typeface="Raleway" pitchFamily="34" charset="-120"/>
              </a:rPr>
              <a:t>Decommissioning of old instances</a:t>
            </a:r>
            <a:endParaRPr lang="en-US" sz="2400" dirty="0"/>
          </a:p>
        </p:txBody>
      </p:sp>
      <p:sp>
        <p:nvSpPr>
          <p:cNvPr id="7" name="Text 5"/>
          <p:cNvSpPr/>
          <p:nvPr/>
        </p:nvSpPr>
        <p:spPr>
          <a:xfrm>
            <a:off x="7599521" y="3611642"/>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FFC000"/>
                </a:solidFill>
                <a:latin typeface="Prata" pitchFamily="34" charset="0"/>
                <a:ea typeface="Prata" pitchFamily="34" charset="-122"/>
                <a:cs typeface="Prata" pitchFamily="34" charset="-120"/>
              </a:rPr>
              <a:t>Collaboration</a:t>
            </a:r>
            <a:endParaRPr lang="en-US" sz="3200" dirty="0">
              <a:solidFill>
                <a:srgbClr val="FFC000"/>
              </a:solidFill>
            </a:endParaRPr>
          </a:p>
        </p:txBody>
      </p:sp>
      <p:sp>
        <p:nvSpPr>
          <p:cNvPr id="8" name="Text 6"/>
          <p:cNvSpPr/>
          <p:nvPr/>
        </p:nvSpPr>
        <p:spPr>
          <a:xfrm>
            <a:off x="7599521" y="4192786"/>
            <a:ext cx="6244709" cy="362903"/>
          </a:xfrm>
          <a:prstGeom prst="rect">
            <a:avLst/>
          </a:prstGeom>
          <a:noFill/>
          <a:ln/>
        </p:spPr>
        <p:txBody>
          <a:bodyPr wrap="none" lIns="0" tIns="0" rIns="0" bIns="0" rtlCol="0" anchor="t"/>
          <a:lstStyle/>
          <a:p>
            <a:pPr marL="0" indent="0" algn="l">
              <a:lnSpc>
                <a:spcPts val="2850"/>
              </a:lnSpc>
              <a:buNone/>
            </a:pPr>
            <a:r>
              <a:rPr lang="en-US" sz="2400" dirty="0">
                <a:solidFill>
                  <a:srgbClr val="CFCBBF"/>
                </a:solidFill>
                <a:latin typeface="Raleway" pitchFamily="34" charset="0"/>
                <a:ea typeface="Raleway" pitchFamily="34" charset="-122"/>
                <a:cs typeface="Raleway" pitchFamily="34" charset="-120"/>
              </a:rPr>
              <a:t>Coordinated seamlessly with application teams</a:t>
            </a:r>
            <a:endParaRPr lang="en-US" sz="2400" dirty="0"/>
          </a:p>
        </p:txBody>
      </p:sp>
      <p:sp>
        <p:nvSpPr>
          <p:cNvPr id="9" name="Text 7"/>
          <p:cNvSpPr/>
          <p:nvPr/>
        </p:nvSpPr>
        <p:spPr>
          <a:xfrm>
            <a:off x="7599521" y="4759762"/>
            <a:ext cx="6244709" cy="362903"/>
          </a:xfrm>
          <a:prstGeom prst="rect">
            <a:avLst/>
          </a:prstGeom>
          <a:noFill/>
          <a:ln/>
        </p:spPr>
        <p:txBody>
          <a:bodyPr wrap="none" lIns="0" tIns="0" rIns="0" bIns="0" rtlCol="0" anchor="t"/>
          <a:lstStyle/>
          <a:p>
            <a:pPr marL="0" indent="0" algn="l">
              <a:lnSpc>
                <a:spcPts val="2850"/>
              </a:lnSpc>
              <a:buNone/>
            </a:pPr>
            <a:r>
              <a:rPr lang="en-US" sz="2400" dirty="0">
                <a:solidFill>
                  <a:srgbClr val="CFCBBF"/>
                </a:solidFill>
                <a:latin typeface="Raleway" pitchFamily="34" charset="0"/>
                <a:ea typeface="Raleway" pitchFamily="34" charset="-122"/>
                <a:cs typeface="Raleway" pitchFamily="34" charset="-120"/>
              </a:rPr>
              <a:t>for suitable OS components and Application </a:t>
            </a:r>
            <a:endParaRPr lang="en-US" sz="2400" dirty="0"/>
          </a:p>
        </p:txBody>
      </p:sp>
      <p:sp>
        <p:nvSpPr>
          <p:cNvPr id="10" name="Text 8"/>
          <p:cNvSpPr/>
          <p:nvPr/>
        </p:nvSpPr>
        <p:spPr>
          <a:xfrm>
            <a:off x="7599521" y="5326737"/>
            <a:ext cx="6244709" cy="362903"/>
          </a:xfrm>
          <a:prstGeom prst="rect">
            <a:avLst/>
          </a:prstGeom>
          <a:noFill/>
          <a:ln/>
        </p:spPr>
        <p:txBody>
          <a:bodyPr wrap="none" lIns="0" tIns="0" rIns="0" bIns="0" rtlCol="0" anchor="t"/>
          <a:lstStyle/>
          <a:p>
            <a:pPr marL="0" indent="0" algn="l">
              <a:lnSpc>
                <a:spcPts val="2850"/>
              </a:lnSpc>
              <a:buNone/>
            </a:pPr>
            <a:r>
              <a:rPr lang="en-US" sz="2400" dirty="0">
                <a:solidFill>
                  <a:srgbClr val="CFCBBF"/>
                </a:solidFill>
                <a:latin typeface="Raleway" pitchFamily="34" charset="0"/>
                <a:ea typeface="Raleway" pitchFamily="34" charset="-122"/>
                <a:cs typeface="Raleway" pitchFamily="34" charset="-120"/>
              </a:rPr>
              <a:t>dependencis.</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36151"/>
            <a:ext cx="7387114"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Terraform Drift Fix Activity</a:t>
            </a:r>
            <a:endParaRPr lang="en-US" sz="4450" dirty="0"/>
          </a:p>
        </p:txBody>
      </p:sp>
      <p:sp>
        <p:nvSpPr>
          <p:cNvPr id="4" name="Shape 1"/>
          <p:cNvSpPr/>
          <p:nvPr/>
        </p:nvSpPr>
        <p:spPr>
          <a:xfrm>
            <a:off x="793790" y="1685092"/>
            <a:ext cx="7556421" cy="1306949"/>
          </a:xfrm>
          <a:prstGeom prst="roundRect">
            <a:avLst>
              <a:gd name="adj" fmla="val 2603"/>
            </a:avLst>
          </a:prstGeom>
          <a:solidFill>
            <a:srgbClr val="3A3B3C"/>
          </a:solidFill>
          <a:ln/>
        </p:spPr>
      </p:sp>
      <p:sp>
        <p:nvSpPr>
          <p:cNvPr id="5" name="Text 2"/>
          <p:cNvSpPr/>
          <p:nvPr/>
        </p:nvSpPr>
        <p:spPr>
          <a:xfrm>
            <a:off x="1020604" y="19119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C000"/>
                </a:solidFill>
                <a:latin typeface="Prata" pitchFamily="34" charset="0"/>
                <a:ea typeface="Prata" pitchFamily="34" charset="-122"/>
                <a:cs typeface="Prata" pitchFamily="34" charset="-120"/>
              </a:rPr>
              <a:t>Purpose</a:t>
            </a:r>
            <a:endParaRPr lang="en-US" sz="2200" dirty="0">
              <a:solidFill>
                <a:srgbClr val="FFC000"/>
              </a:solidFill>
            </a:endParaRPr>
          </a:p>
        </p:txBody>
      </p:sp>
      <p:sp>
        <p:nvSpPr>
          <p:cNvPr id="6" name="Text 3"/>
          <p:cNvSpPr/>
          <p:nvPr/>
        </p:nvSpPr>
        <p:spPr>
          <a:xfrm>
            <a:off x="1020604" y="2402324"/>
            <a:ext cx="7102793"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Addressed configuration drift in infrastructure</a:t>
            </a:r>
            <a:endParaRPr lang="en-US" sz="2000" dirty="0"/>
          </a:p>
        </p:txBody>
      </p:sp>
      <p:sp>
        <p:nvSpPr>
          <p:cNvPr id="7" name="Shape 4"/>
          <p:cNvSpPr/>
          <p:nvPr/>
        </p:nvSpPr>
        <p:spPr>
          <a:xfrm>
            <a:off x="793790" y="3218855"/>
            <a:ext cx="7556421" cy="1306949"/>
          </a:xfrm>
          <a:prstGeom prst="roundRect">
            <a:avLst>
              <a:gd name="adj" fmla="val 2603"/>
            </a:avLst>
          </a:prstGeom>
          <a:solidFill>
            <a:srgbClr val="3A3B3C"/>
          </a:solidFill>
          <a:ln/>
        </p:spPr>
      </p:sp>
      <p:sp>
        <p:nvSpPr>
          <p:cNvPr id="8" name="Text 5"/>
          <p:cNvSpPr/>
          <p:nvPr/>
        </p:nvSpPr>
        <p:spPr>
          <a:xfrm>
            <a:off x="1020604" y="3445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C000"/>
                </a:solidFill>
                <a:latin typeface="Prata" pitchFamily="34" charset="0"/>
                <a:ea typeface="Prata" pitchFamily="34" charset="-122"/>
                <a:cs typeface="Prata" pitchFamily="34" charset="-120"/>
              </a:rPr>
              <a:t>Tools Used</a:t>
            </a:r>
            <a:endParaRPr lang="en-US" sz="2200" dirty="0">
              <a:solidFill>
                <a:srgbClr val="FFC000"/>
              </a:solidFill>
            </a:endParaRPr>
          </a:p>
        </p:txBody>
      </p:sp>
      <p:sp>
        <p:nvSpPr>
          <p:cNvPr id="9" name="Text 6"/>
          <p:cNvSpPr/>
          <p:nvPr/>
        </p:nvSpPr>
        <p:spPr>
          <a:xfrm>
            <a:off x="1020604" y="3936087"/>
            <a:ext cx="7102793"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Hyperportal tool for management and automation</a:t>
            </a:r>
            <a:endParaRPr lang="en-US" sz="2000" dirty="0"/>
          </a:p>
        </p:txBody>
      </p:sp>
      <p:sp>
        <p:nvSpPr>
          <p:cNvPr id="10" name="Shape 7"/>
          <p:cNvSpPr/>
          <p:nvPr/>
        </p:nvSpPr>
        <p:spPr>
          <a:xfrm>
            <a:off x="793790" y="4752618"/>
            <a:ext cx="7556421" cy="1306949"/>
          </a:xfrm>
          <a:prstGeom prst="roundRect">
            <a:avLst>
              <a:gd name="adj" fmla="val 2603"/>
            </a:avLst>
          </a:prstGeom>
          <a:solidFill>
            <a:srgbClr val="3A3B3C"/>
          </a:solidFill>
          <a:ln/>
        </p:spPr>
      </p:sp>
      <p:sp>
        <p:nvSpPr>
          <p:cNvPr id="11" name="Text 8"/>
          <p:cNvSpPr/>
          <p:nvPr/>
        </p:nvSpPr>
        <p:spPr>
          <a:xfrm>
            <a:off x="1020604"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C000"/>
                </a:solidFill>
                <a:latin typeface="Prata" pitchFamily="34" charset="0"/>
                <a:ea typeface="Prata" pitchFamily="34" charset="-122"/>
                <a:cs typeface="Prata" pitchFamily="34" charset="-120"/>
              </a:rPr>
              <a:t>Scope</a:t>
            </a:r>
            <a:endParaRPr lang="en-US" sz="2200" dirty="0">
              <a:solidFill>
                <a:srgbClr val="FFC000"/>
              </a:solidFill>
            </a:endParaRPr>
          </a:p>
        </p:txBody>
      </p:sp>
      <p:sp>
        <p:nvSpPr>
          <p:cNvPr id="12" name="Text 9"/>
          <p:cNvSpPr/>
          <p:nvPr/>
        </p:nvSpPr>
        <p:spPr>
          <a:xfrm>
            <a:off x="1020604" y="5469850"/>
            <a:ext cx="7102793"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Fixed drift on 50+ EC2 instances</a:t>
            </a:r>
            <a:endParaRPr lang="en-US" sz="2000" dirty="0"/>
          </a:p>
        </p:txBody>
      </p:sp>
      <p:sp>
        <p:nvSpPr>
          <p:cNvPr id="13" name="Shape 10"/>
          <p:cNvSpPr/>
          <p:nvPr/>
        </p:nvSpPr>
        <p:spPr>
          <a:xfrm>
            <a:off x="793790" y="6286381"/>
            <a:ext cx="7556421" cy="1306949"/>
          </a:xfrm>
          <a:prstGeom prst="roundRect">
            <a:avLst>
              <a:gd name="adj" fmla="val 2603"/>
            </a:avLst>
          </a:prstGeom>
          <a:solidFill>
            <a:srgbClr val="3A3B3C"/>
          </a:solidFill>
          <a:ln/>
        </p:spPr>
      </p:sp>
      <p:sp>
        <p:nvSpPr>
          <p:cNvPr id="14" name="Text 11"/>
          <p:cNvSpPr/>
          <p:nvPr/>
        </p:nvSpPr>
        <p:spPr>
          <a:xfrm>
            <a:off x="1020604" y="65131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C000"/>
                </a:solidFill>
                <a:latin typeface="Prata" pitchFamily="34" charset="0"/>
                <a:ea typeface="Prata" pitchFamily="34" charset="-122"/>
                <a:cs typeface="Prata" pitchFamily="34" charset="-120"/>
              </a:rPr>
              <a:t>Outcome</a:t>
            </a:r>
            <a:endParaRPr lang="en-US" sz="2200" dirty="0">
              <a:solidFill>
                <a:srgbClr val="FFC000"/>
              </a:solidFill>
            </a:endParaRPr>
          </a:p>
        </p:txBody>
      </p:sp>
      <p:sp>
        <p:nvSpPr>
          <p:cNvPr id="15" name="Text 12"/>
          <p:cNvSpPr/>
          <p:nvPr/>
        </p:nvSpPr>
        <p:spPr>
          <a:xfrm>
            <a:off x="1020604" y="7003613"/>
            <a:ext cx="7102793"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Smooth update experience for EC2 pipeline.</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8857"/>
            <a:ext cx="6676192"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Disaster Recovery Setup</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C000"/>
                </a:solidFill>
                <a:latin typeface="Prata" pitchFamily="34" charset="0"/>
                <a:ea typeface="Prata" pitchFamily="34" charset="-122"/>
                <a:cs typeface="Prata" pitchFamily="34" charset="-120"/>
              </a:rPr>
              <a:t>DR Configuration</a:t>
            </a:r>
            <a:endParaRPr lang="en-US" sz="2200" dirty="0">
              <a:solidFill>
                <a:srgbClr val="FFC000"/>
              </a:solidFill>
            </a:endParaRPr>
          </a:p>
        </p:txBody>
      </p:sp>
      <p:sp>
        <p:nvSpPr>
          <p:cNvPr id="5" name="Text 2"/>
          <p:cNvSpPr/>
          <p:nvPr/>
        </p:nvSpPr>
        <p:spPr>
          <a:xfrm>
            <a:off x="793790" y="5811917"/>
            <a:ext cx="4120753" cy="1088708"/>
          </a:xfrm>
          <a:prstGeom prst="rect">
            <a:avLst/>
          </a:prstGeom>
          <a:noFill/>
          <a:ln/>
        </p:spPr>
        <p:txBody>
          <a:bodyPr wrap="square" lIns="0" tIns="0" rIns="0" bIns="0" rtlCol="0" anchor="t"/>
          <a:lstStyle/>
          <a:p>
            <a:pPr marL="0" indent="0" algn="l">
              <a:lnSpc>
                <a:spcPts val="2850"/>
              </a:lnSpc>
              <a:buNone/>
            </a:pPr>
            <a:r>
              <a:rPr lang="en-US" dirty="0">
                <a:solidFill>
                  <a:srgbClr val="CFCBBF"/>
                </a:solidFill>
                <a:latin typeface="Raleway" pitchFamily="34" charset="0"/>
                <a:ea typeface="Raleway" pitchFamily="34" charset="-122"/>
                <a:cs typeface="Raleway" pitchFamily="34" charset="-120"/>
              </a:rPr>
              <a:t>Replication of critical systems across multiple AWS accounts for robust disaster recovery.</a:t>
            </a:r>
            <a:endParaRPr lang="en-US"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C000"/>
                </a:solidFill>
                <a:latin typeface="Prata" pitchFamily="34" charset="0"/>
                <a:ea typeface="Prata" pitchFamily="34" charset="-122"/>
                <a:cs typeface="Prata" pitchFamily="34" charset="-120"/>
              </a:rPr>
              <a:t>Monitoring</a:t>
            </a:r>
            <a:endParaRPr lang="en-US" sz="2200" dirty="0">
              <a:solidFill>
                <a:srgbClr val="FFC000"/>
              </a:solidFill>
            </a:endParaRPr>
          </a:p>
        </p:txBody>
      </p:sp>
      <p:sp>
        <p:nvSpPr>
          <p:cNvPr id="8" name="Text 4"/>
          <p:cNvSpPr/>
          <p:nvPr/>
        </p:nvSpPr>
        <p:spPr>
          <a:xfrm>
            <a:off x="5254704" y="5812036"/>
            <a:ext cx="4120872" cy="1088708"/>
          </a:xfrm>
          <a:prstGeom prst="rect">
            <a:avLst/>
          </a:prstGeom>
          <a:noFill/>
          <a:ln/>
        </p:spPr>
        <p:txBody>
          <a:bodyPr wrap="square" lIns="0" tIns="0" rIns="0" bIns="0" rtlCol="0" anchor="t"/>
          <a:lstStyle/>
          <a:p>
            <a:pPr marL="0" indent="0" algn="l">
              <a:lnSpc>
                <a:spcPts val="2850"/>
              </a:lnSpc>
              <a:buNone/>
            </a:pPr>
            <a:r>
              <a:rPr lang="en-US" dirty="0">
                <a:solidFill>
                  <a:srgbClr val="CFCBBF"/>
                </a:solidFill>
                <a:latin typeface="Raleway" pitchFamily="34" charset="0"/>
                <a:ea typeface="Raleway" pitchFamily="34" charset="-122"/>
                <a:cs typeface="Raleway" pitchFamily="34" charset="-120"/>
              </a:rPr>
              <a:t>Continuous monitoring of replication status to ensure timely issue detection and resolution.</a:t>
            </a:r>
            <a:endParaRPr lang="en-US"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C000"/>
                </a:solidFill>
                <a:latin typeface="Prata" pitchFamily="34" charset="0"/>
                <a:ea typeface="Prata" pitchFamily="34" charset="-122"/>
                <a:cs typeface="Prata" pitchFamily="34" charset="-120"/>
              </a:rPr>
              <a:t>High Availability</a:t>
            </a:r>
            <a:endParaRPr lang="en-US" sz="2200" dirty="0">
              <a:solidFill>
                <a:srgbClr val="FFC000"/>
              </a:solidFill>
            </a:endParaRPr>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dirty="0">
                <a:solidFill>
                  <a:srgbClr val="CFCBBF"/>
                </a:solidFill>
                <a:latin typeface="Raleway" pitchFamily="34" charset="0"/>
                <a:ea typeface="Raleway" pitchFamily="34" charset="-122"/>
                <a:cs typeface="Raleway" pitchFamily="34" charset="-120"/>
              </a:rPr>
              <a:t>Designed for seamless synchronization and resilience, ensuring minimal downtime during unforeseen events.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2817"/>
          </a:xfrm>
          <a:prstGeom prst="rect">
            <a:avLst/>
          </a:prstGeom>
        </p:spPr>
      </p:pic>
      <p:sp>
        <p:nvSpPr>
          <p:cNvPr id="3" name="Text 0"/>
          <p:cNvSpPr/>
          <p:nvPr/>
        </p:nvSpPr>
        <p:spPr>
          <a:xfrm>
            <a:off x="709136" y="3090029"/>
            <a:ext cx="8276153" cy="633174"/>
          </a:xfrm>
          <a:prstGeom prst="rect">
            <a:avLst/>
          </a:prstGeom>
          <a:noFill/>
          <a:ln/>
        </p:spPr>
        <p:txBody>
          <a:bodyPr wrap="none" lIns="0" tIns="0" rIns="0" bIns="0" rtlCol="0" anchor="t"/>
          <a:lstStyle/>
          <a:p>
            <a:pPr marL="0" indent="0" algn="l">
              <a:lnSpc>
                <a:spcPts val="4950"/>
              </a:lnSpc>
              <a:buNone/>
            </a:pPr>
            <a:r>
              <a:rPr lang="en-US" sz="3950" dirty="0">
                <a:solidFill>
                  <a:srgbClr val="F2E782"/>
                </a:solidFill>
                <a:latin typeface="Prata" pitchFamily="34" charset="0"/>
                <a:ea typeface="Prata" pitchFamily="34" charset="-122"/>
                <a:cs typeface="Prata" pitchFamily="34" charset="-120"/>
              </a:rPr>
              <a:t>AWS Cost Optimization Strategies</a:t>
            </a:r>
            <a:endParaRPr lang="en-US" sz="3950" dirty="0"/>
          </a:p>
        </p:txBody>
      </p:sp>
      <p:pic>
        <p:nvPicPr>
          <p:cNvPr id="4" name="Image 1" descr="preencoded.png"/>
          <p:cNvPicPr>
            <a:picLocks noChangeAspect="1"/>
          </p:cNvPicPr>
          <p:nvPr/>
        </p:nvPicPr>
        <p:blipFill>
          <a:blip r:embed="rId4"/>
          <a:stretch>
            <a:fillRect/>
          </a:stretch>
        </p:blipFill>
        <p:spPr>
          <a:xfrm>
            <a:off x="709136" y="4027051"/>
            <a:ext cx="1013103" cy="1215747"/>
          </a:xfrm>
          <a:prstGeom prst="rect">
            <a:avLst/>
          </a:prstGeom>
        </p:spPr>
      </p:pic>
      <p:sp>
        <p:nvSpPr>
          <p:cNvPr id="5" name="Text 1"/>
          <p:cNvSpPr/>
          <p:nvPr/>
        </p:nvSpPr>
        <p:spPr>
          <a:xfrm>
            <a:off x="2026087" y="4229576"/>
            <a:ext cx="2764512" cy="316468"/>
          </a:xfrm>
          <a:prstGeom prst="rect">
            <a:avLst/>
          </a:prstGeom>
          <a:noFill/>
          <a:ln/>
        </p:spPr>
        <p:txBody>
          <a:bodyPr wrap="none" lIns="0" tIns="0" rIns="0" bIns="0" rtlCol="0" anchor="t"/>
          <a:lstStyle/>
          <a:p>
            <a:pPr marL="0" indent="0" algn="l">
              <a:lnSpc>
                <a:spcPts val="2450"/>
              </a:lnSpc>
              <a:buNone/>
            </a:pPr>
            <a:r>
              <a:rPr lang="en-US" sz="2000" dirty="0">
                <a:solidFill>
                  <a:srgbClr val="FFC000"/>
                </a:solidFill>
                <a:latin typeface="Prata" pitchFamily="34" charset="0"/>
                <a:ea typeface="Prata" pitchFamily="34" charset="-122"/>
                <a:cs typeface="Prata" pitchFamily="34" charset="-120"/>
              </a:rPr>
              <a:t>Instance Downgrading</a:t>
            </a:r>
            <a:endParaRPr lang="en-US" sz="2000" dirty="0">
              <a:solidFill>
                <a:srgbClr val="FFC000"/>
              </a:solidFill>
            </a:endParaRPr>
          </a:p>
        </p:txBody>
      </p:sp>
      <p:sp>
        <p:nvSpPr>
          <p:cNvPr id="6" name="Text 2"/>
          <p:cNvSpPr/>
          <p:nvPr/>
        </p:nvSpPr>
        <p:spPr>
          <a:xfrm>
            <a:off x="2026087" y="4667607"/>
            <a:ext cx="11895177" cy="324207"/>
          </a:xfrm>
          <a:prstGeom prst="rect">
            <a:avLst/>
          </a:prstGeom>
          <a:noFill/>
          <a:ln/>
        </p:spPr>
        <p:txBody>
          <a:bodyPr wrap="none" lIns="0" tIns="0" rIns="0" bIns="0" rtlCol="0" anchor="t"/>
          <a:lstStyle/>
          <a:p>
            <a:pPr marL="0" indent="0" algn="l">
              <a:lnSpc>
                <a:spcPts val="2550"/>
              </a:lnSpc>
              <a:buNone/>
            </a:pPr>
            <a:r>
              <a:rPr lang="en-US" dirty="0">
                <a:solidFill>
                  <a:srgbClr val="CFCBBF"/>
                </a:solidFill>
                <a:latin typeface="Raleway" pitchFamily="34" charset="0"/>
                <a:ea typeface="Raleway" pitchFamily="34" charset="-122"/>
                <a:cs typeface="Raleway" pitchFamily="34" charset="-120"/>
              </a:rPr>
              <a:t>Reduced costs by right-sizing EC2 instances</a:t>
            </a:r>
            <a:endParaRPr lang="en-US" dirty="0"/>
          </a:p>
        </p:txBody>
      </p:sp>
      <p:pic>
        <p:nvPicPr>
          <p:cNvPr id="7" name="Image 2" descr="preencoded.png"/>
          <p:cNvPicPr>
            <a:picLocks noChangeAspect="1"/>
          </p:cNvPicPr>
          <p:nvPr/>
        </p:nvPicPr>
        <p:blipFill>
          <a:blip r:embed="rId5"/>
          <a:stretch>
            <a:fillRect/>
          </a:stretch>
        </p:blipFill>
        <p:spPr>
          <a:xfrm>
            <a:off x="709136" y="5242798"/>
            <a:ext cx="1013103" cy="1215747"/>
          </a:xfrm>
          <a:prstGeom prst="rect">
            <a:avLst/>
          </a:prstGeom>
        </p:spPr>
      </p:pic>
      <p:sp>
        <p:nvSpPr>
          <p:cNvPr id="8" name="Text 3"/>
          <p:cNvSpPr/>
          <p:nvPr/>
        </p:nvSpPr>
        <p:spPr>
          <a:xfrm>
            <a:off x="2026087" y="5445323"/>
            <a:ext cx="2905244" cy="316468"/>
          </a:xfrm>
          <a:prstGeom prst="rect">
            <a:avLst/>
          </a:prstGeom>
          <a:noFill/>
          <a:ln/>
        </p:spPr>
        <p:txBody>
          <a:bodyPr wrap="none" lIns="0" tIns="0" rIns="0" bIns="0" rtlCol="0" anchor="t"/>
          <a:lstStyle/>
          <a:p>
            <a:pPr marL="0" indent="0" algn="l">
              <a:lnSpc>
                <a:spcPts val="2450"/>
              </a:lnSpc>
              <a:buNone/>
            </a:pPr>
            <a:r>
              <a:rPr lang="en-US" sz="1950" dirty="0">
                <a:solidFill>
                  <a:srgbClr val="FFC000"/>
                </a:solidFill>
                <a:latin typeface="Prata" pitchFamily="34" charset="0"/>
                <a:ea typeface="Prata" pitchFamily="34" charset="-122"/>
                <a:cs typeface="Prata" pitchFamily="34" charset="-120"/>
              </a:rPr>
              <a:t>EBS-Optimized Storage</a:t>
            </a:r>
            <a:endParaRPr lang="en-US" sz="1950" dirty="0">
              <a:solidFill>
                <a:srgbClr val="FFC000"/>
              </a:solidFill>
            </a:endParaRPr>
          </a:p>
        </p:txBody>
      </p:sp>
      <p:sp>
        <p:nvSpPr>
          <p:cNvPr id="9" name="Text 4"/>
          <p:cNvSpPr/>
          <p:nvPr/>
        </p:nvSpPr>
        <p:spPr>
          <a:xfrm>
            <a:off x="2026087" y="5883354"/>
            <a:ext cx="11895177" cy="324207"/>
          </a:xfrm>
          <a:prstGeom prst="rect">
            <a:avLst/>
          </a:prstGeom>
          <a:noFill/>
          <a:ln/>
        </p:spPr>
        <p:txBody>
          <a:bodyPr wrap="none" lIns="0" tIns="0" rIns="0" bIns="0" rtlCol="0" anchor="t"/>
          <a:lstStyle/>
          <a:p>
            <a:pPr marL="0" indent="0" algn="l">
              <a:lnSpc>
                <a:spcPts val="2550"/>
              </a:lnSpc>
              <a:buNone/>
            </a:pPr>
            <a:r>
              <a:rPr lang="en-US" dirty="0">
                <a:solidFill>
                  <a:srgbClr val="CFCBBF"/>
                </a:solidFill>
                <a:latin typeface="Raleway" pitchFamily="34" charset="0"/>
                <a:ea typeface="Raleway" pitchFamily="34" charset="-122"/>
                <a:cs typeface="Raleway" pitchFamily="34" charset="-120"/>
              </a:rPr>
              <a:t>Recommended for performance and cost efficiency</a:t>
            </a:r>
            <a:endParaRPr lang="en-US" dirty="0"/>
          </a:p>
        </p:txBody>
      </p:sp>
      <p:pic>
        <p:nvPicPr>
          <p:cNvPr id="10" name="Image 3" descr="preencoded.png"/>
          <p:cNvPicPr>
            <a:picLocks noChangeAspect="1"/>
          </p:cNvPicPr>
          <p:nvPr/>
        </p:nvPicPr>
        <p:blipFill>
          <a:blip r:embed="rId6"/>
          <a:stretch>
            <a:fillRect/>
          </a:stretch>
        </p:blipFill>
        <p:spPr>
          <a:xfrm>
            <a:off x="709136" y="6458545"/>
            <a:ext cx="1013103" cy="1215747"/>
          </a:xfrm>
          <a:prstGeom prst="rect">
            <a:avLst/>
          </a:prstGeom>
        </p:spPr>
      </p:pic>
      <p:sp>
        <p:nvSpPr>
          <p:cNvPr id="11" name="Text 5"/>
          <p:cNvSpPr/>
          <p:nvPr/>
        </p:nvSpPr>
        <p:spPr>
          <a:xfrm>
            <a:off x="2026087" y="6661071"/>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FFC000"/>
                </a:solidFill>
                <a:latin typeface="Prata" pitchFamily="34" charset="0"/>
                <a:ea typeface="Prata" pitchFamily="34" charset="-122"/>
                <a:cs typeface="Prata" pitchFamily="34" charset="-120"/>
              </a:rPr>
              <a:t>Storage Migration</a:t>
            </a:r>
            <a:endParaRPr lang="en-US" sz="1950" dirty="0">
              <a:solidFill>
                <a:srgbClr val="FFC000"/>
              </a:solidFill>
            </a:endParaRPr>
          </a:p>
        </p:txBody>
      </p:sp>
      <p:sp>
        <p:nvSpPr>
          <p:cNvPr id="12" name="Text 6"/>
          <p:cNvSpPr/>
          <p:nvPr/>
        </p:nvSpPr>
        <p:spPr>
          <a:xfrm>
            <a:off x="2026087" y="7099102"/>
            <a:ext cx="11895177" cy="324207"/>
          </a:xfrm>
          <a:prstGeom prst="rect">
            <a:avLst/>
          </a:prstGeom>
          <a:noFill/>
          <a:ln/>
        </p:spPr>
        <p:txBody>
          <a:bodyPr wrap="none" lIns="0" tIns="0" rIns="0" bIns="0" rtlCol="0" anchor="t"/>
          <a:lstStyle/>
          <a:p>
            <a:pPr marL="0" indent="0" algn="l">
              <a:lnSpc>
                <a:spcPts val="2550"/>
              </a:lnSpc>
              <a:buNone/>
            </a:pPr>
            <a:r>
              <a:rPr lang="en-US" dirty="0">
                <a:solidFill>
                  <a:srgbClr val="CFCBBF"/>
                </a:solidFill>
                <a:latin typeface="Raleway" pitchFamily="34" charset="0"/>
                <a:ea typeface="Raleway" pitchFamily="34" charset="-122"/>
                <a:cs typeface="Raleway" pitchFamily="34" charset="-120"/>
              </a:rPr>
              <a:t>Moved data from EFS to S3 to reduce expenses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02506"/>
            <a:ext cx="6299121"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Certifications Achieved</a:t>
            </a:r>
            <a:endParaRPr lang="en-US" sz="4450" dirty="0"/>
          </a:p>
        </p:txBody>
      </p:sp>
      <p:pic>
        <p:nvPicPr>
          <p:cNvPr id="3" name="Image 0" descr="preencoded.png"/>
          <p:cNvPicPr>
            <a:picLocks noChangeAspect="1"/>
          </p:cNvPicPr>
          <p:nvPr/>
        </p:nvPicPr>
        <p:blipFill>
          <a:blip r:embed="rId3"/>
          <a:stretch>
            <a:fillRect/>
          </a:stretch>
        </p:blipFill>
        <p:spPr>
          <a:xfrm>
            <a:off x="793790" y="2164913"/>
            <a:ext cx="6351270" cy="3925372"/>
          </a:xfrm>
          <a:prstGeom prst="rect">
            <a:avLst/>
          </a:prstGeom>
        </p:spPr>
      </p:pic>
      <p:sp>
        <p:nvSpPr>
          <p:cNvPr id="4" name="Text 1"/>
          <p:cNvSpPr/>
          <p:nvPr/>
        </p:nvSpPr>
        <p:spPr>
          <a:xfrm>
            <a:off x="793790" y="6373773"/>
            <a:ext cx="4694396" cy="354330"/>
          </a:xfrm>
          <a:prstGeom prst="rect">
            <a:avLst/>
          </a:prstGeom>
          <a:noFill/>
          <a:ln/>
        </p:spPr>
        <p:txBody>
          <a:bodyPr wrap="none" lIns="0" tIns="0" rIns="0" bIns="0" rtlCol="0" anchor="t"/>
          <a:lstStyle/>
          <a:p>
            <a:pPr marL="0" indent="0" algn="l">
              <a:lnSpc>
                <a:spcPts val="2750"/>
              </a:lnSpc>
              <a:buNone/>
            </a:pPr>
            <a:r>
              <a:rPr lang="en-US" sz="2200" dirty="0">
                <a:solidFill>
                  <a:srgbClr val="FFFF00"/>
                </a:solidFill>
                <a:latin typeface="Prata" pitchFamily="34" charset="0"/>
                <a:ea typeface="Prata" pitchFamily="34" charset="-122"/>
                <a:cs typeface="Prata" pitchFamily="34" charset="-120"/>
              </a:rPr>
              <a:t>AWS Solutions </a:t>
            </a:r>
            <a:r>
              <a:rPr lang="en-US" sz="2000" dirty="0">
                <a:solidFill>
                  <a:srgbClr val="FFFF00"/>
                </a:solidFill>
                <a:latin typeface="Prata" pitchFamily="34" charset="0"/>
                <a:ea typeface="Prata" pitchFamily="34" charset="-122"/>
                <a:cs typeface="Prata" pitchFamily="34" charset="-120"/>
              </a:rPr>
              <a:t>Architect</a:t>
            </a:r>
            <a:r>
              <a:rPr lang="en-US" sz="2200" dirty="0">
                <a:solidFill>
                  <a:srgbClr val="FFFF00"/>
                </a:solidFill>
                <a:latin typeface="Prata" pitchFamily="34" charset="0"/>
                <a:ea typeface="Prata" pitchFamily="34" charset="-122"/>
                <a:cs typeface="Prata" pitchFamily="34" charset="-120"/>
              </a:rPr>
              <a:t> Associate</a:t>
            </a:r>
            <a:endParaRPr lang="en-US" sz="2200" dirty="0">
              <a:solidFill>
                <a:srgbClr val="FFFF00"/>
              </a:solidFill>
            </a:endParaRPr>
          </a:p>
        </p:txBody>
      </p:sp>
      <p:sp>
        <p:nvSpPr>
          <p:cNvPr id="5" name="Text 2"/>
          <p:cNvSpPr/>
          <p:nvPr/>
        </p:nvSpPr>
        <p:spPr>
          <a:xfrm>
            <a:off x="793790" y="6864191"/>
            <a:ext cx="6351270" cy="362903"/>
          </a:xfrm>
          <a:prstGeom prst="rect">
            <a:avLst/>
          </a:prstGeom>
          <a:noFill/>
          <a:ln/>
        </p:spPr>
        <p:txBody>
          <a:bodyPr wrap="none" lIns="0" tIns="0" rIns="0" bIns="0" rtlCol="0" anchor="t"/>
          <a:lstStyle/>
          <a:p>
            <a:pPr marL="0" indent="0" algn="l">
              <a:lnSpc>
                <a:spcPts val="2850"/>
              </a:lnSpc>
              <a:buNone/>
            </a:pPr>
            <a:r>
              <a:rPr lang="en-US" sz="2000" dirty="0">
                <a:solidFill>
                  <a:srgbClr val="FFC000"/>
                </a:solidFill>
                <a:latin typeface="Raleway" pitchFamily="34" charset="0"/>
                <a:ea typeface="Raleway" pitchFamily="34" charset="-122"/>
                <a:cs typeface="Raleway" pitchFamily="34" charset="-120"/>
              </a:rPr>
              <a:t>July 2024</a:t>
            </a:r>
            <a:endParaRPr lang="en-US" sz="2000" dirty="0">
              <a:solidFill>
                <a:srgbClr val="FFC000"/>
              </a:solidFill>
            </a:endParaRPr>
          </a:p>
        </p:txBody>
      </p:sp>
      <p:pic>
        <p:nvPicPr>
          <p:cNvPr id="6" name="Image 1" descr="preencoded.png"/>
          <p:cNvPicPr>
            <a:picLocks noChangeAspect="1"/>
          </p:cNvPicPr>
          <p:nvPr/>
        </p:nvPicPr>
        <p:blipFill>
          <a:blip r:embed="rId4"/>
          <a:stretch>
            <a:fillRect/>
          </a:stretch>
        </p:blipFill>
        <p:spPr>
          <a:xfrm>
            <a:off x="7485221" y="2164913"/>
            <a:ext cx="6351389" cy="3925372"/>
          </a:xfrm>
          <a:prstGeom prst="rect">
            <a:avLst/>
          </a:prstGeom>
        </p:spPr>
      </p:pic>
      <p:sp>
        <p:nvSpPr>
          <p:cNvPr id="7" name="Text 3"/>
          <p:cNvSpPr/>
          <p:nvPr/>
        </p:nvSpPr>
        <p:spPr>
          <a:xfrm>
            <a:off x="7485221" y="63737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00"/>
                </a:solidFill>
                <a:latin typeface="Prata" pitchFamily="34" charset="0"/>
                <a:ea typeface="Prata" pitchFamily="34" charset="-122"/>
                <a:cs typeface="Prata" pitchFamily="34" charset="-120"/>
              </a:rPr>
              <a:t>Terraform Associate</a:t>
            </a:r>
            <a:endParaRPr lang="en-US" sz="2200" dirty="0">
              <a:solidFill>
                <a:srgbClr val="FFFF00"/>
              </a:solidFill>
            </a:endParaRPr>
          </a:p>
        </p:txBody>
      </p:sp>
      <p:sp>
        <p:nvSpPr>
          <p:cNvPr id="8" name="Text 4"/>
          <p:cNvSpPr/>
          <p:nvPr/>
        </p:nvSpPr>
        <p:spPr>
          <a:xfrm>
            <a:off x="7485221" y="6864191"/>
            <a:ext cx="6351389" cy="362903"/>
          </a:xfrm>
          <a:prstGeom prst="rect">
            <a:avLst/>
          </a:prstGeom>
          <a:noFill/>
          <a:ln/>
        </p:spPr>
        <p:txBody>
          <a:bodyPr wrap="none" lIns="0" tIns="0" rIns="0" bIns="0" rtlCol="0" anchor="t"/>
          <a:lstStyle/>
          <a:p>
            <a:pPr marL="0" indent="0" algn="l">
              <a:lnSpc>
                <a:spcPts val="2850"/>
              </a:lnSpc>
              <a:buNone/>
            </a:pPr>
            <a:r>
              <a:rPr lang="en-US" sz="2000" dirty="0">
                <a:solidFill>
                  <a:srgbClr val="FFC000"/>
                </a:solidFill>
                <a:latin typeface="Raleway" pitchFamily="34" charset="0"/>
                <a:ea typeface="Raleway" pitchFamily="34" charset="-122"/>
                <a:cs typeface="Raleway" pitchFamily="34" charset="-120"/>
              </a:rPr>
              <a:t>January 2025</a:t>
            </a:r>
            <a:endParaRPr lang="en-US" sz="2000" dirty="0">
              <a:solidFill>
                <a:srgbClr val="FFC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793790" y="1605677"/>
            <a:ext cx="7046952"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Future Professional Goals</a:t>
            </a:r>
            <a:endParaRPr lang="en-US" sz="4450" dirty="0"/>
          </a:p>
        </p:txBody>
      </p:sp>
      <p:sp>
        <p:nvSpPr>
          <p:cNvPr id="5" name="Shape 2"/>
          <p:cNvSpPr/>
          <p:nvPr/>
        </p:nvSpPr>
        <p:spPr>
          <a:xfrm>
            <a:off x="7299960" y="2654617"/>
            <a:ext cx="30480" cy="3969306"/>
          </a:xfrm>
          <a:prstGeom prst="roundRect">
            <a:avLst>
              <a:gd name="adj" fmla="val 111628"/>
            </a:avLst>
          </a:prstGeom>
          <a:solidFill>
            <a:srgbClr val="535455"/>
          </a:solidFill>
          <a:ln/>
        </p:spPr>
      </p:sp>
      <p:sp>
        <p:nvSpPr>
          <p:cNvPr id="6" name="Shape 3"/>
          <p:cNvSpPr/>
          <p:nvPr/>
        </p:nvSpPr>
        <p:spPr>
          <a:xfrm>
            <a:off x="6410087" y="3149679"/>
            <a:ext cx="680442" cy="30480"/>
          </a:xfrm>
          <a:prstGeom prst="roundRect">
            <a:avLst>
              <a:gd name="adj" fmla="val 111628"/>
            </a:avLst>
          </a:prstGeom>
          <a:solidFill>
            <a:srgbClr val="535455"/>
          </a:solidFill>
          <a:ln/>
        </p:spPr>
      </p:sp>
      <p:sp>
        <p:nvSpPr>
          <p:cNvPr id="7" name="Shape 4"/>
          <p:cNvSpPr/>
          <p:nvPr/>
        </p:nvSpPr>
        <p:spPr>
          <a:xfrm>
            <a:off x="7060049" y="2909768"/>
            <a:ext cx="510302" cy="510302"/>
          </a:xfrm>
          <a:prstGeom prst="roundRect">
            <a:avLst>
              <a:gd name="adj" fmla="val 6667"/>
            </a:avLst>
          </a:prstGeom>
          <a:solidFill>
            <a:srgbClr val="3A3B3C"/>
          </a:solidFill>
          <a:ln/>
        </p:spPr>
      </p:sp>
      <p:sp>
        <p:nvSpPr>
          <p:cNvPr id="8" name="Text 5"/>
          <p:cNvSpPr/>
          <p:nvPr/>
        </p:nvSpPr>
        <p:spPr>
          <a:xfrm>
            <a:off x="7145119" y="295227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9" name="Text 6"/>
          <p:cNvSpPr/>
          <p:nvPr/>
        </p:nvSpPr>
        <p:spPr>
          <a:xfrm>
            <a:off x="3345894" y="2881432"/>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FFC000"/>
                </a:solidFill>
                <a:latin typeface="Prata" pitchFamily="34" charset="0"/>
                <a:ea typeface="Prata" pitchFamily="34" charset="-122"/>
                <a:cs typeface="Prata" pitchFamily="34" charset="-120"/>
              </a:rPr>
              <a:t>Docker Skills</a:t>
            </a:r>
            <a:endParaRPr lang="en-US" sz="2200" dirty="0">
              <a:solidFill>
                <a:srgbClr val="FFC000"/>
              </a:solidFill>
            </a:endParaRPr>
          </a:p>
        </p:txBody>
      </p:sp>
      <p:sp>
        <p:nvSpPr>
          <p:cNvPr id="10" name="Text 7"/>
          <p:cNvSpPr/>
          <p:nvPr/>
        </p:nvSpPr>
        <p:spPr>
          <a:xfrm>
            <a:off x="793790" y="3371850"/>
            <a:ext cx="5387340" cy="362903"/>
          </a:xfrm>
          <a:prstGeom prst="rect">
            <a:avLst/>
          </a:prstGeom>
          <a:noFill/>
          <a:ln/>
        </p:spPr>
        <p:txBody>
          <a:bodyPr wrap="none" lIns="0" tIns="0" rIns="0" bIns="0" rtlCol="0" anchor="t"/>
          <a:lstStyle/>
          <a:p>
            <a:pPr marL="0" indent="0" algn="r">
              <a:lnSpc>
                <a:spcPts val="2850"/>
              </a:lnSpc>
              <a:buNone/>
            </a:pPr>
            <a:r>
              <a:rPr lang="en-US" sz="2000" dirty="0">
                <a:solidFill>
                  <a:srgbClr val="CFCBBF"/>
                </a:solidFill>
                <a:latin typeface="Raleway" pitchFamily="34" charset="0"/>
                <a:ea typeface="Raleway" pitchFamily="34" charset="-122"/>
                <a:cs typeface="Raleway" pitchFamily="34" charset="-120"/>
              </a:rPr>
              <a:t>Master containerization technologies</a:t>
            </a:r>
            <a:endParaRPr lang="en-US" sz="2000" dirty="0"/>
          </a:p>
        </p:txBody>
      </p:sp>
      <p:sp>
        <p:nvSpPr>
          <p:cNvPr id="11" name="Shape 8"/>
          <p:cNvSpPr/>
          <p:nvPr/>
        </p:nvSpPr>
        <p:spPr>
          <a:xfrm>
            <a:off x="7539871" y="4283750"/>
            <a:ext cx="680442" cy="30480"/>
          </a:xfrm>
          <a:prstGeom prst="roundRect">
            <a:avLst>
              <a:gd name="adj" fmla="val 111628"/>
            </a:avLst>
          </a:prstGeom>
          <a:solidFill>
            <a:srgbClr val="535455"/>
          </a:solidFill>
          <a:ln/>
        </p:spPr>
      </p:sp>
      <p:sp>
        <p:nvSpPr>
          <p:cNvPr id="12" name="Shape 9"/>
          <p:cNvSpPr/>
          <p:nvPr/>
        </p:nvSpPr>
        <p:spPr>
          <a:xfrm>
            <a:off x="7060049" y="4043839"/>
            <a:ext cx="510302" cy="510302"/>
          </a:xfrm>
          <a:prstGeom prst="roundRect">
            <a:avLst>
              <a:gd name="adj" fmla="val 6667"/>
            </a:avLst>
          </a:prstGeom>
          <a:solidFill>
            <a:srgbClr val="3A3B3C"/>
          </a:solidFill>
          <a:ln/>
        </p:spPr>
      </p:sp>
      <p:pic>
        <p:nvPicPr>
          <p:cNvPr id="13" name="Image 1" descr="preencoded.png"/>
          <p:cNvPicPr>
            <a:picLocks noChangeAspect="1"/>
          </p:cNvPicPr>
          <p:nvPr/>
        </p:nvPicPr>
        <p:blipFill>
          <a:blip r:embed="rId4"/>
          <a:stretch>
            <a:fillRect/>
          </a:stretch>
        </p:blipFill>
        <p:spPr>
          <a:xfrm>
            <a:off x="7145119" y="4086344"/>
            <a:ext cx="340162" cy="425291"/>
          </a:xfrm>
          <a:prstGeom prst="rect">
            <a:avLst/>
          </a:prstGeom>
        </p:spPr>
      </p:pic>
      <p:sp>
        <p:nvSpPr>
          <p:cNvPr id="14" name="Text 10"/>
          <p:cNvSpPr/>
          <p:nvPr/>
        </p:nvSpPr>
        <p:spPr>
          <a:xfrm>
            <a:off x="8449270" y="4015502"/>
            <a:ext cx="2943939" cy="354330"/>
          </a:xfrm>
          <a:prstGeom prst="rect">
            <a:avLst/>
          </a:prstGeom>
          <a:noFill/>
          <a:ln/>
        </p:spPr>
        <p:txBody>
          <a:bodyPr wrap="none" lIns="0" tIns="0" rIns="0" bIns="0" rtlCol="0" anchor="t"/>
          <a:lstStyle/>
          <a:p>
            <a:pPr marL="0" indent="0" algn="l">
              <a:lnSpc>
                <a:spcPts val="2750"/>
              </a:lnSpc>
              <a:buNone/>
            </a:pPr>
            <a:r>
              <a:rPr lang="en-US" sz="2200" dirty="0">
                <a:solidFill>
                  <a:srgbClr val="FFC000"/>
                </a:solidFill>
                <a:latin typeface="Prata" pitchFamily="34" charset="0"/>
                <a:ea typeface="Prata" pitchFamily="34" charset="-122"/>
                <a:cs typeface="Prata" pitchFamily="34" charset="-120"/>
              </a:rPr>
              <a:t>Kubernetes Expertise</a:t>
            </a:r>
            <a:endParaRPr lang="en-US" sz="2200" dirty="0">
              <a:solidFill>
                <a:srgbClr val="FFC000"/>
              </a:solidFill>
            </a:endParaRPr>
          </a:p>
        </p:txBody>
      </p:sp>
      <p:sp>
        <p:nvSpPr>
          <p:cNvPr id="15" name="Text 11"/>
          <p:cNvSpPr/>
          <p:nvPr/>
        </p:nvSpPr>
        <p:spPr>
          <a:xfrm>
            <a:off x="8449270" y="4505920"/>
            <a:ext cx="5387340"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Learn orchestration and cluster management</a:t>
            </a:r>
            <a:endParaRPr lang="en-US" sz="2000" dirty="0"/>
          </a:p>
        </p:txBody>
      </p:sp>
      <p:sp>
        <p:nvSpPr>
          <p:cNvPr id="16" name="Shape 12"/>
          <p:cNvSpPr/>
          <p:nvPr/>
        </p:nvSpPr>
        <p:spPr>
          <a:xfrm>
            <a:off x="6410087" y="5304353"/>
            <a:ext cx="680442" cy="30480"/>
          </a:xfrm>
          <a:prstGeom prst="roundRect">
            <a:avLst>
              <a:gd name="adj" fmla="val 111628"/>
            </a:avLst>
          </a:prstGeom>
          <a:solidFill>
            <a:srgbClr val="535455"/>
          </a:solidFill>
          <a:ln/>
        </p:spPr>
      </p:sp>
      <p:sp>
        <p:nvSpPr>
          <p:cNvPr id="17" name="Shape 13"/>
          <p:cNvSpPr/>
          <p:nvPr/>
        </p:nvSpPr>
        <p:spPr>
          <a:xfrm>
            <a:off x="7060049" y="5064443"/>
            <a:ext cx="510302" cy="510302"/>
          </a:xfrm>
          <a:prstGeom prst="roundRect">
            <a:avLst>
              <a:gd name="adj" fmla="val 6667"/>
            </a:avLst>
          </a:prstGeom>
          <a:solidFill>
            <a:srgbClr val="3A3B3C"/>
          </a:solidFill>
          <a:ln/>
        </p:spPr>
      </p:sp>
      <p:pic>
        <p:nvPicPr>
          <p:cNvPr id="18" name="Image 2" descr="preencoded.png"/>
          <p:cNvPicPr>
            <a:picLocks noChangeAspect="1"/>
          </p:cNvPicPr>
          <p:nvPr/>
        </p:nvPicPr>
        <p:blipFill>
          <a:blip r:embed="rId5"/>
          <a:stretch>
            <a:fillRect/>
          </a:stretch>
        </p:blipFill>
        <p:spPr>
          <a:xfrm>
            <a:off x="7145119" y="5106948"/>
            <a:ext cx="340162" cy="425291"/>
          </a:xfrm>
          <a:prstGeom prst="rect">
            <a:avLst/>
          </a:prstGeom>
        </p:spPr>
      </p:pic>
      <p:sp>
        <p:nvSpPr>
          <p:cNvPr id="19" name="Text 14"/>
          <p:cNvSpPr/>
          <p:nvPr/>
        </p:nvSpPr>
        <p:spPr>
          <a:xfrm>
            <a:off x="3345894" y="5036106"/>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FFC000"/>
                </a:solidFill>
                <a:latin typeface="Prata" pitchFamily="34" charset="0"/>
                <a:ea typeface="Prata" pitchFamily="34" charset="-122"/>
                <a:cs typeface="Prata" pitchFamily="34" charset="-120"/>
              </a:rPr>
              <a:t>DevOps Tools</a:t>
            </a:r>
            <a:endParaRPr lang="en-US" sz="2200" dirty="0">
              <a:solidFill>
                <a:srgbClr val="FFC000"/>
              </a:solidFill>
            </a:endParaRPr>
          </a:p>
        </p:txBody>
      </p:sp>
      <p:sp>
        <p:nvSpPr>
          <p:cNvPr id="20" name="Text 15"/>
          <p:cNvSpPr/>
          <p:nvPr/>
        </p:nvSpPr>
        <p:spPr>
          <a:xfrm>
            <a:off x="793790" y="5526524"/>
            <a:ext cx="5387340" cy="362903"/>
          </a:xfrm>
          <a:prstGeom prst="rect">
            <a:avLst/>
          </a:prstGeom>
          <a:noFill/>
          <a:ln/>
        </p:spPr>
        <p:txBody>
          <a:bodyPr wrap="none" lIns="0" tIns="0" rIns="0" bIns="0" rtlCol="0" anchor="t"/>
          <a:lstStyle/>
          <a:p>
            <a:pPr marL="0" indent="0" algn="r">
              <a:lnSpc>
                <a:spcPts val="2850"/>
              </a:lnSpc>
              <a:buNone/>
            </a:pPr>
            <a:r>
              <a:rPr lang="en-US" sz="2000" dirty="0">
                <a:solidFill>
                  <a:srgbClr val="CFCBBF"/>
                </a:solidFill>
                <a:latin typeface="Raleway" pitchFamily="34" charset="0"/>
                <a:ea typeface="Raleway" pitchFamily="34" charset="-122"/>
                <a:cs typeface="Raleway" pitchFamily="34" charset="-120"/>
              </a:rPr>
              <a:t>Focus on GIT, Terraform, Ansible, monitoring tools</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791326" y="3352086"/>
            <a:ext cx="4297656"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                         Thank You</a:t>
            </a:r>
            <a:endParaRPr lang="en-US" sz="4450" dirty="0"/>
          </a:p>
        </p:txBody>
      </p:sp>
      <p:sp>
        <p:nvSpPr>
          <p:cNvPr id="3" name="Text 1"/>
          <p:cNvSpPr/>
          <p:nvPr/>
        </p:nvSpPr>
        <p:spPr>
          <a:xfrm>
            <a:off x="312822" y="4514493"/>
            <a:ext cx="13523790" cy="362903"/>
          </a:xfrm>
          <a:prstGeom prst="rect">
            <a:avLst/>
          </a:prstGeom>
          <a:noFill/>
          <a:ln/>
        </p:spPr>
        <p:txBody>
          <a:bodyPr wrap="none" lIns="0" tIns="0" rIns="0" bIns="0" rtlCol="0" anchor="t"/>
          <a:lstStyle/>
          <a:p>
            <a:pPr marL="0" indent="0" algn="l">
              <a:lnSpc>
                <a:spcPts val="2850"/>
              </a:lnSpc>
              <a:buNone/>
            </a:pPr>
            <a:r>
              <a:rPr lang="en-US" sz="2800" dirty="0">
                <a:solidFill>
                  <a:srgbClr val="FFC000"/>
                </a:solidFill>
                <a:latin typeface="Raleway" pitchFamily="34" charset="0"/>
                <a:ea typeface="Raleway" pitchFamily="34" charset="-122"/>
                <a:cs typeface="Raleway" pitchFamily="34" charset="-120"/>
              </a:rPr>
              <a:t>                                             Thank you for your time and consideration!</a:t>
            </a:r>
            <a:endParaRPr lang="en-US" sz="2800" dirty="0">
              <a:solidFill>
                <a:srgbClr val="FFC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336</Words>
  <Application>Microsoft Office PowerPoint</Application>
  <PresentationFormat>Custom</PresentationFormat>
  <Paragraphs>65</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Prata</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Vinayak Pujare</cp:lastModifiedBy>
  <cp:revision>4</cp:revision>
  <dcterms:created xsi:type="dcterms:W3CDTF">2025-04-20T14:42:53Z</dcterms:created>
  <dcterms:modified xsi:type="dcterms:W3CDTF">2025-04-20T14:57:10Z</dcterms:modified>
</cp:coreProperties>
</file>